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16"/>
  </p:notesMasterIdLst>
  <p:sldIdLst>
    <p:sldId id="256" r:id="rId2"/>
    <p:sldId id="257" r:id="rId3"/>
    <p:sldId id="287" r:id="rId4"/>
    <p:sldId id="293" r:id="rId5"/>
    <p:sldId id="263" r:id="rId6"/>
    <p:sldId id="285" r:id="rId7"/>
    <p:sldId id="296" r:id="rId8"/>
    <p:sldId id="292" r:id="rId9"/>
    <p:sldId id="279" r:id="rId10"/>
    <p:sldId id="262" r:id="rId11"/>
    <p:sldId id="259" r:id="rId12"/>
    <p:sldId id="260" r:id="rId13"/>
    <p:sldId id="274" r:id="rId14"/>
    <p:sldId id="29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5D76454-C85C-8A42-83DF-BB287BE4DF42}">
          <p14:sldIdLst>
            <p14:sldId id="256"/>
            <p14:sldId id="257"/>
            <p14:sldId id="287"/>
            <p14:sldId id="293"/>
            <p14:sldId id="263"/>
            <p14:sldId id="285"/>
            <p14:sldId id="296"/>
            <p14:sldId id="292"/>
            <p14:sldId id="279"/>
            <p14:sldId id="262"/>
            <p14:sldId id="259"/>
            <p14:sldId id="260"/>
            <p14:sldId id="274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18"/>
    <p:restoredTop sz="94674"/>
  </p:normalViewPr>
  <p:slideViewPr>
    <p:cSldViewPr snapToGrid="0" snapToObjects="1">
      <p:cViewPr varScale="1">
        <p:scale>
          <a:sx n="98" d="100"/>
          <a:sy n="98" d="100"/>
        </p:scale>
        <p:origin x="6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0B9B0-0571-4F4D-A508-73CDEB9AA1EC}" type="datetimeFigureOut">
              <a:rPr lang="en-US" smtClean="0"/>
              <a:t>6/4/21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56C3E-B892-E240-8DB6-B160AA827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09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6/4/21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737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6/4/21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861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6/4/21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693293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6/4/21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9319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6/4/21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56836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6/4/21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365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6/4/21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35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6/4/21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335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6/4/21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04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6/4/21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284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6/4/21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529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6/4/21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10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6/4/21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241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6/4/21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8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6/4/21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10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C134-6C0E-4642-8775-DA4D168996C8}" type="datetimeFigureOut">
              <a:rPr lang="en-US" smtClean="0"/>
              <a:t>6/4/21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768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8C134-6C0E-4642-8775-DA4D168996C8}" type="datetimeFigureOut">
              <a:rPr lang="en-US" smtClean="0"/>
              <a:t>6/4/21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DAD7C1F-50E1-2D4D-B880-EEB7A33C1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138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3C703-6D8B-114E-8823-87A123CC7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6348" y="2404534"/>
            <a:ext cx="8677655" cy="1646302"/>
          </a:xfrm>
        </p:spPr>
        <p:txBody>
          <a:bodyPr/>
          <a:lstStyle/>
          <a:p>
            <a:r>
              <a:rPr lang="en-US" dirty="0"/>
              <a:t>From Biological Neurons to Artificial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E6EFEA-9CC9-1E47-BA42-ACEE5C5470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James M. Irving, Ph.D.</a:t>
            </a:r>
          </a:p>
          <a:p>
            <a:r>
              <a:rPr lang="en-US" dirty="0"/>
              <a:t>Updated 10/30/20</a:t>
            </a:r>
          </a:p>
        </p:txBody>
      </p:sp>
    </p:spTree>
    <p:extLst>
      <p:ext uri="{BB962C8B-B14F-4D97-AF65-F5344CB8AC3E}">
        <p14:creationId xmlns:p14="http://schemas.microsoft.com/office/powerpoint/2010/main" val="419524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808AC-3DE3-D041-93D8-25A576E8B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Neurons are Organized into Networks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565F8D-2333-4144-B40E-8A3DF25C6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4741" y="1269999"/>
            <a:ext cx="2770095" cy="496519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5B1A49-B468-7444-A891-8E25C728BBA9}"/>
              </a:ext>
            </a:extLst>
          </p:cNvPr>
          <p:cNvSpPr txBox="1"/>
          <p:nvPr/>
        </p:nvSpPr>
        <p:spPr>
          <a:xfrm>
            <a:off x="4002243" y="1600200"/>
            <a:ext cx="389964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Neurons are often arranged in a highly-organized multi-layered network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Information enters the network at specific layers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The information is processed and passed onto the next layer, and so on.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051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EC6FC-FFE3-7542-A620-93D091221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431" y="178229"/>
            <a:ext cx="10515600" cy="1150524"/>
          </a:xfrm>
        </p:spPr>
        <p:txBody>
          <a:bodyPr/>
          <a:lstStyle/>
          <a:p>
            <a:r>
              <a:rPr lang="en-US" dirty="0"/>
              <a:t>Strengthening of Connections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4390DD00-2D04-D341-963E-FF93FAB64B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1185" y="2538024"/>
            <a:ext cx="2089708" cy="2935140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62D394B3-D156-C445-86D9-56846F463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941" y="2851501"/>
            <a:ext cx="4326375" cy="2804132"/>
          </a:xfrm>
          <a:prstGeom prst="rect">
            <a:avLst/>
          </a:prstGeom>
        </p:spPr>
      </p:pic>
      <p:pic>
        <p:nvPicPr>
          <p:cNvPr id="5" name="Content Placeholder 4" descr="A picture containing food&#10;&#10;Description automatically generated">
            <a:extLst>
              <a:ext uri="{FF2B5EF4-FFF2-40B4-BE49-F238E27FC236}">
                <a16:creationId xmlns:a16="http://schemas.microsoft.com/office/drawing/2014/main" id="{CD8EC4D7-5B82-5E43-A14F-E503DC94479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3364" y="2328433"/>
            <a:ext cx="3263900" cy="435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F75946-3A44-404E-97B2-6F0E4E8398D7}"/>
              </a:ext>
            </a:extLst>
          </p:cNvPr>
          <p:cNvSpPr txBox="1"/>
          <p:nvPr/>
        </p:nvSpPr>
        <p:spPr>
          <a:xfrm>
            <a:off x="690575" y="1144087"/>
            <a:ext cx="10947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Neuroplasticity: “Cells that fire together wire together.”</a:t>
            </a:r>
          </a:p>
          <a:p>
            <a:pPr marL="285750" indent="-285750">
              <a:buFontTx/>
              <a:buChar char="-"/>
            </a:pPr>
            <a:r>
              <a:rPr lang="en-US" dirty="0"/>
              <a:t>Cells that interact strongly will make their connection stronger.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086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0DE8-F091-1A46-BAB3-C8564E088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Weakening of Connections / Negative Feedback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751DBC-DBA2-8F43-82D2-B89024CBD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4218" y="2160589"/>
            <a:ext cx="3449784" cy="3880773"/>
          </a:xfrm>
        </p:spPr>
        <p:txBody>
          <a:bodyPr/>
          <a:lstStyle/>
          <a:p>
            <a:r>
              <a:rPr lang="en-US" dirty="0"/>
              <a:t>Weakly/poorly activated neurons will weaken their connections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F490C67-8CF3-C74F-9805-EFE555CC87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2233" y="1557373"/>
            <a:ext cx="1975022" cy="5087204"/>
          </a:xfrm>
          <a:prstGeom prst="rect">
            <a:avLst/>
          </a:prstGeom>
        </p:spPr>
      </p:pic>
      <p:pic>
        <p:nvPicPr>
          <p:cNvPr id="9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D8E00346-877F-7643-82D7-1CB8D6921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845" y="1941697"/>
            <a:ext cx="3449783" cy="431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93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03464C4-1BD0-7841-B0DA-AC9514036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7767"/>
            <a:ext cx="5705061" cy="21685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9B3D80-EF90-7E46-8066-424231AAC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Bio to Artificial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8F620-DB70-0B4A-84F3-96A9D6533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9682" y="2140711"/>
            <a:ext cx="5217394" cy="3880773"/>
          </a:xfrm>
        </p:spPr>
        <p:txBody>
          <a:bodyPr/>
          <a:lstStyle/>
          <a:p>
            <a:r>
              <a:rPr lang="en-US" dirty="0"/>
              <a:t>Artificial Neural Networks mimic the activity of bio neurons:</a:t>
            </a:r>
          </a:p>
          <a:p>
            <a:r>
              <a:rPr lang="en-US" dirty="0"/>
              <a:t>They take in lots of inputs from other neurons.</a:t>
            </a:r>
          </a:p>
          <a:p>
            <a:r>
              <a:rPr lang="en-US" dirty="0"/>
              <a:t>They sum up the input signal inside their cell bodies and then depending on the signal and then pass that message onto the next neurons.</a:t>
            </a:r>
          </a:p>
          <a:p>
            <a:r>
              <a:rPr lang="en-US" dirty="0"/>
              <a:t>The different properties of the cells (like activation functions) result in different information being shared.</a:t>
            </a:r>
          </a:p>
        </p:txBody>
      </p:sp>
      <p:pic>
        <p:nvPicPr>
          <p:cNvPr id="4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89CFC769-1B9C-DC4D-9663-F8EB866F6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62" y="1270000"/>
            <a:ext cx="4104661" cy="215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31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981F0-6585-6B46-A8B6-8CF781B44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Back to the Notebook…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1DA89-5B7D-DE4D-88C6-CC7128FC4B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E393DB2B-1C1F-A243-A9FA-294FD772A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94" y="707712"/>
            <a:ext cx="5177084" cy="272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00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0600A2-E40E-FE45-ACFA-7947CE853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TOPICS TO COVER</a:t>
            </a:r>
          </a:p>
        </p:txBody>
      </p:sp>
      <p:pic>
        <p:nvPicPr>
          <p:cNvPr id="4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141FB9DA-3C6F-2642-BF21-02801A273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51" y="2459810"/>
            <a:ext cx="3856774" cy="202727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8EF6D-F8B5-6B47-8827-10C8E21C7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725" y="2837329"/>
            <a:ext cx="4512988" cy="3317938"/>
          </a:xfrm>
        </p:spPr>
        <p:txBody>
          <a:bodyPr anchor="t"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Anatomy of a Neuron</a:t>
            </a:r>
          </a:p>
          <a:p>
            <a:r>
              <a:rPr lang="en-US">
                <a:solidFill>
                  <a:srgbClr val="FFFFFF"/>
                </a:solidFill>
              </a:rPr>
              <a:t>How Neurons Process Info</a:t>
            </a:r>
          </a:p>
          <a:p>
            <a:r>
              <a:rPr lang="en-US">
                <a:solidFill>
                  <a:srgbClr val="FFFFFF"/>
                </a:solidFill>
              </a:rPr>
              <a:t>Strengthening / Weakening Connections</a:t>
            </a:r>
          </a:p>
        </p:txBody>
      </p:sp>
    </p:spTree>
    <p:extLst>
      <p:ext uri="{BB962C8B-B14F-4D97-AF65-F5344CB8AC3E}">
        <p14:creationId xmlns:p14="http://schemas.microsoft.com/office/powerpoint/2010/main" val="855088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8180F-709D-D24D-A974-6BD4A8E16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99" y="125771"/>
            <a:ext cx="9500336" cy="690867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Anatomy of a Neuron 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2938C5-EB42-B44E-AEC6-F18605F5F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400" y="4547108"/>
            <a:ext cx="8298930" cy="2055398"/>
          </a:xfrm>
        </p:spPr>
        <p:txBody>
          <a:bodyPr>
            <a:normAutofit lnSpcReduction="10000"/>
          </a:bodyPr>
          <a:lstStyle/>
          <a:p>
            <a:r>
              <a:rPr lang="en-US" sz="2400" b="1" dirty="0"/>
              <a:t>Neurons are shaped kind of like a tree. </a:t>
            </a:r>
          </a:p>
          <a:p>
            <a:pPr lvl="1"/>
            <a:r>
              <a:rPr lang="en-US" sz="2000" dirty="0"/>
              <a:t>There are branches with leaves at the top (the dendrites/soma)</a:t>
            </a:r>
          </a:p>
          <a:p>
            <a:pPr lvl="1"/>
            <a:r>
              <a:rPr lang="en-US" sz="2000" dirty="0"/>
              <a:t>It has a long trunk (the axon)</a:t>
            </a:r>
          </a:p>
          <a:p>
            <a:pPr lvl="1"/>
            <a:r>
              <a:rPr lang="en-US" sz="2000" dirty="0"/>
              <a:t>The trunk ends with roots that connect to other neurons (the axon terminals)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0C038588-D1B6-5F40-8B63-3C8476DE6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68" y="1103069"/>
            <a:ext cx="6292859" cy="3099816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1389119E-5AE7-5B40-A54A-3A6768C8F5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46103" y="816638"/>
            <a:ext cx="2829464" cy="397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07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8180F-709D-D24D-A974-6BD4A8E16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99" y="125771"/>
            <a:ext cx="9500336" cy="690867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Anatomy of a Neuron II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2938C5-EB42-B44E-AEC6-F18605F5F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085404"/>
            <a:ext cx="8596668" cy="126432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Lots of neurons (hundreds-thousands) act as Inputs to the neuron by connecting to the neuron’s branches.</a:t>
            </a:r>
          </a:p>
          <a:p>
            <a:pPr lvl="1"/>
            <a:r>
              <a:rPr lang="en-US" b="1" dirty="0"/>
              <a:t>These are called “synapses” </a:t>
            </a:r>
          </a:p>
          <a:p>
            <a:pPr lvl="1"/>
            <a:r>
              <a:rPr lang="en-US" b="1" dirty="0"/>
              <a:t>Neurons released Neurotransmitters to send information across a synapse</a:t>
            </a:r>
            <a:endParaRPr lang="en-US" dirty="0"/>
          </a:p>
        </p:txBody>
      </p:sp>
      <p:pic>
        <p:nvPicPr>
          <p:cNvPr id="8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5281D026-9B23-BE44-B258-016ADC92FE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4901" y="1208967"/>
            <a:ext cx="2869101" cy="3484108"/>
          </a:xfrm>
          <a:prstGeom prst="rect">
            <a:avLst/>
          </a:prstGeom>
        </p:spPr>
      </p:pic>
      <p:pic>
        <p:nvPicPr>
          <p:cNvPr id="10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51D94B76-B03A-A442-B882-42C42AF14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06" y="1579783"/>
            <a:ext cx="5217394" cy="274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7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02B0A-1A19-BA43-B48B-D3FB93C1D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Neurons are Like Batteries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D0B0E81-080A-D744-898F-401257B7C2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63722" y="2562832"/>
            <a:ext cx="6389191" cy="27961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50F004-CB08-8045-A238-24BD29F58700}"/>
              </a:ext>
            </a:extLst>
          </p:cNvPr>
          <p:cNvSpPr txBox="1"/>
          <p:nvPr/>
        </p:nvSpPr>
        <p:spPr>
          <a:xfrm>
            <a:off x="284769" y="833546"/>
            <a:ext cx="75952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Neurons are like electrical circuits with batteries.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have a certain resting voltage (~ -70mV).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Normally, neurons are NOT firing. They are waiting for input, sitting at a specific voltage.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DD660FC5-E8DD-E142-802B-1B08135EA2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769894" y="2562832"/>
            <a:ext cx="3022176" cy="2618014"/>
          </a:xfrm>
          <a:prstGeom prst="rect">
            <a:avLst/>
          </a:prstGeom>
        </p:spPr>
      </p:pic>
      <p:pic>
        <p:nvPicPr>
          <p:cNvPr id="29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7D9CA7-8882-AF4F-A1D9-E37B468440D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61749" y="6974862"/>
            <a:ext cx="2938097" cy="227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33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7F573-BD3A-6D4D-B847-ADE6302B4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2155"/>
            <a:ext cx="8596668" cy="1320800"/>
          </a:xfrm>
        </p:spPr>
        <p:txBody>
          <a:bodyPr/>
          <a:lstStyle/>
          <a:p>
            <a:r>
              <a:rPr lang="en-US" dirty="0"/>
              <a:t>How Neurons communicate</a:t>
            </a:r>
          </a:p>
        </p:txBody>
      </p:sp>
      <p:pic>
        <p:nvPicPr>
          <p:cNvPr id="8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9B541F-298C-5640-BCB0-851B634CE2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5198" y="1649142"/>
            <a:ext cx="3884261" cy="30057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92D188-DB47-644C-A1A2-1DC7AE02EC7E}"/>
              </a:ext>
            </a:extLst>
          </p:cNvPr>
          <p:cNvSpPr/>
          <p:nvPr/>
        </p:nvSpPr>
        <p:spPr>
          <a:xfrm>
            <a:off x="261740" y="697769"/>
            <a:ext cx="90122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Neurotransmitters open special pores in the neuron that let in ions (electricity) 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change in electrical input will change the Voltage of the neuron.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3D17152-9313-AF4D-B8DC-971145121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08" y="2220807"/>
            <a:ext cx="5380715" cy="3480745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AAEB714-AE67-1A46-A830-0AF8D2CE3F5F}"/>
              </a:ext>
            </a:extLst>
          </p:cNvPr>
          <p:cNvCxnSpPr>
            <a:cxnSpLocks/>
          </p:cNvCxnSpPr>
          <p:nvPr/>
        </p:nvCxnSpPr>
        <p:spPr>
          <a:xfrm flipV="1">
            <a:off x="4975668" y="3751729"/>
            <a:ext cx="1344450" cy="104770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097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02B0A-1A19-BA43-B48B-D3FB93C1D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Neurons are Like Batteries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2C1ABA8-48E6-6347-8E0D-EE6DF8E4C1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114" y="4094362"/>
            <a:ext cx="4344909" cy="24889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B038C62-B08F-2F40-92E3-E7D8464B65A1}"/>
              </a:ext>
            </a:extLst>
          </p:cNvPr>
          <p:cNvSpPr/>
          <p:nvPr/>
        </p:nvSpPr>
        <p:spPr>
          <a:xfrm>
            <a:off x="4837765" y="1002397"/>
            <a:ext cx="498306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Some inputs decrease the neuron’s voltage (less likely to fire).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Some inputs increase the neuron’s voltage (more likely to fire).</a:t>
            </a:r>
          </a:p>
        </p:txBody>
      </p:sp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E61E0B-2622-B848-AC9D-2F2B64E9D1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33068" y="933140"/>
            <a:ext cx="3092955" cy="2440926"/>
          </a:xfrm>
          <a:prstGeom prst="rect">
            <a:avLst/>
          </a:prstGeom>
        </p:spPr>
      </p:pic>
      <p:pic>
        <p:nvPicPr>
          <p:cNvPr id="27" name="Content Placeholder 4">
            <a:extLst>
              <a:ext uri="{FF2B5EF4-FFF2-40B4-BE49-F238E27FC236}">
                <a16:creationId xmlns:a16="http://schemas.microsoft.com/office/drawing/2014/main" id="{8768338F-1C47-E94E-A53A-E5965422474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3086" y="719169"/>
            <a:ext cx="1726605" cy="24251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207C3FE-0152-DC4C-8F6B-DEBEB2D66FD3}"/>
              </a:ext>
            </a:extLst>
          </p:cNvPr>
          <p:cNvSpPr/>
          <p:nvPr/>
        </p:nvSpPr>
        <p:spPr>
          <a:xfrm>
            <a:off x="125636" y="3540309"/>
            <a:ext cx="105155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If the </a:t>
            </a:r>
            <a:r>
              <a:rPr lang="en-US" b="1" dirty="0"/>
              <a:t>SUMMED INPUT </a:t>
            </a:r>
            <a:r>
              <a:rPr lang="en-US" dirty="0"/>
              <a:t>of all neurons is greater than the neuron’s threshold: the neuron fires. </a:t>
            </a:r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4A0554-FE8C-6A47-8B9B-5DF3B66756AE}"/>
              </a:ext>
            </a:extLst>
          </p:cNvPr>
          <p:cNvSpPr/>
          <p:nvPr/>
        </p:nvSpPr>
        <p:spPr>
          <a:xfrm>
            <a:off x="5257800" y="5629115"/>
            <a:ext cx="42089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After the neuron fires, it releases its own NTs onto the NEXT neurons.</a:t>
            </a:r>
          </a:p>
          <a:p>
            <a:endParaRPr lang="en-US" dirty="0"/>
          </a:p>
        </p:txBody>
      </p:sp>
      <p:pic>
        <p:nvPicPr>
          <p:cNvPr id="13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0B4A032B-4BBF-2F47-9B2F-F59C8704B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2932" y="4094362"/>
            <a:ext cx="3447957" cy="141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61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972F5-AF1B-E541-B592-126D00D86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12" y="208737"/>
            <a:ext cx="8596668" cy="1320800"/>
          </a:xfrm>
        </p:spPr>
        <p:txBody>
          <a:bodyPr/>
          <a:lstStyle/>
          <a:p>
            <a:r>
              <a:rPr lang="en-US" dirty="0"/>
              <a:t>Example Information Processing</a:t>
            </a:r>
          </a:p>
        </p:txBody>
      </p:sp>
      <p:pic>
        <p:nvPicPr>
          <p:cNvPr id="4" name="Content Placeholder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D12B76A-FFA7-DC44-B8BD-40D83BA0DD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3632429" y="2302434"/>
            <a:ext cx="5923802" cy="4442852"/>
          </a:xfrm>
          <a:prstGeom prst="rect">
            <a:avLst/>
          </a:prstGeom>
        </p:spPr>
      </p:pic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66616933-E990-BC4A-A7BC-FE6C9651B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556" y="811921"/>
            <a:ext cx="4354224" cy="1791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09ED53-B09E-F54C-9A4B-A8B8A271D4E4}"/>
              </a:ext>
            </a:extLst>
          </p:cNvPr>
          <p:cNvSpPr txBox="1"/>
          <p:nvPr/>
        </p:nvSpPr>
        <p:spPr>
          <a:xfrm>
            <a:off x="231656" y="981634"/>
            <a:ext cx="43542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Information Traveling Through a Neuron to the next Neuron is called </a:t>
            </a:r>
            <a:r>
              <a:rPr lang="en-US" b="1" dirty="0"/>
              <a:t>“forward propagation”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more information/excitation a neuron receives, the more information/neurotransmitter it sends to the next neurons.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736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F08AD-8935-CC44-AD84-6A80B0574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46" y="182410"/>
            <a:ext cx="8596668" cy="1320800"/>
          </a:xfrm>
        </p:spPr>
        <p:txBody>
          <a:bodyPr/>
          <a:lstStyle/>
          <a:p>
            <a:r>
              <a:rPr lang="en-US" b="1" dirty="0"/>
              <a:t>Many</a:t>
            </a:r>
            <a:r>
              <a:rPr lang="en-US" dirty="0"/>
              <a:t> Types of Neurons 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C0193EA-3A8C-9845-8FF9-0982D73E1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90216" y="365125"/>
            <a:ext cx="5801784" cy="2706192"/>
          </a:xfr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7C66FF5-C3E3-0C41-B65F-0AEA1731C1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66387" y="3077373"/>
            <a:ext cx="4955241" cy="2937817"/>
          </a:xfrm>
          <a:prstGeom prst="rect">
            <a:avLst/>
          </a:prstGeom>
        </p:spPr>
      </p:pic>
      <p:pic>
        <p:nvPicPr>
          <p:cNvPr id="13" name="Picture 12" descr="A picture containing text, map, table, wine&#10;&#10;Description automatically generated">
            <a:extLst>
              <a:ext uri="{FF2B5EF4-FFF2-40B4-BE49-F238E27FC236}">
                <a16:creationId xmlns:a16="http://schemas.microsoft.com/office/drawing/2014/main" id="{1FE8F4E8-5929-2D42-998B-0BA5C2A1496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372" y="3011114"/>
            <a:ext cx="5801784" cy="3004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252B22-B82F-F64D-B3BD-0739709FCB1C}"/>
              </a:ext>
            </a:extLst>
          </p:cNvPr>
          <p:cNvSpPr txBox="1"/>
          <p:nvPr/>
        </p:nvSpPr>
        <p:spPr>
          <a:xfrm>
            <a:off x="166346" y="906074"/>
            <a:ext cx="66239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There are many types of neurons with different properties.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They have different resting voltages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They release different neurotransmitters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They affect other neurons in different ways.</a:t>
            </a:r>
          </a:p>
        </p:txBody>
      </p:sp>
    </p:spTree>
    <p:extLst>
      <p:ext uri="{BB962C8B-B14F-4D97-AF65-F5344CB8AC3E}">
        <p14:creationId xmlns:p14="http://schemas.microsoft.com/office/powerpoint/2010/main" val="89864019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475</Words>
  <Application>Microsoft Macintosh PowerPoint</Application>
  <PresentationFormat>Widescreen</PresentationFormat>
  <Paragraphs>60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Trebuchet MS</vt:lpstr>
      <vt:lpstr>Wingdings 3</vt:lpstr>
      <vt:lpstr>Facet</vt:lpstr>
      <vt:lpstr>From Biological Neurons to Artificial Neural Networks</vt:lpstr>
      <vt:lpstr>TOPICS TO COVER</vt:lpstr>
      <vt:lpstr>Anatomy of a Neuron I</vt:lpstr>
      <vt:lpstr>Anatomy of a Neuron II</vt:lpstr>
      <vt:lpstr>Neurons are Like Batteries</vt:lpstr>
      <vt:lpstr>How Neurons communicate</vt:lpstr>
      <vt:lpstr>Neurons are Like Batteries</vt:lpstr>
      <vt:lpstr>Example Information Processing</vt:lpstr>
      <vt:lpstr>Many Types of Neurons </vt:lpstr>
      <vt:lpstr>Neurons are Organized into Networks</vt:lpstr>
      <vt:lpstr>Strengthening of Connections</vt:lpstr>
      <vt:lpstr>Weakening of Connections / Negative Feedback </vt:lpstr>
      <vt:lpstr>From Bio to Artificial</vt:lpstr>
      <vt:lpstr>Now Back to the Notebook…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Biological Neurons to Artificial Neural Networks</dc:title>
  <dc:creator>James Irving, Ph.D.</dc:creator>
  <cp:lastModifiedBy>James Irving, Ph.D.</cp:lastModifiedBy>
  <cp:revision>24</cp:revision>
  <dcterms:created xsi:type="dcterms:W3CDTF">2020-10-19T18:32:20Z</dcterms:created>
  <dcterms:modified xsi:type="dcterms:W3CDTF">2021-06-04T15:34:03Z</dcterms:modified>
</cp:coreProperties>
</file>